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2E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C5FAF-0213-434B-A0CD-23C1F01B2F3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8B8E81-A53A-4D90-963D-F00FE820F2EF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en-US" dirty="0" smtClean="0"/>
            <a:t>He creates the assembly line which helps make model T more affordable</a:t>
          </a:r>
        </a:p>
        <a:p>
          <a:pPr rtl="0"/>
          <a:r>
            <a:rPr lang="en-US" dirty="0" smtClean="0"/>
            <a:t>1920s ($290)</a:t>
          </a:r>
          <a:endParaRPr lang="en-US" dirty="0"/>
        </a:p>
      </dgm:t>
    </dgm:pt>
    <dgm:pt modelId="{09D044C8-ED9F-428C-90F5-79598C954E3A}" type="parTrans" cxnId="{1AF05FC1-49E3-4750-A379-4F87B8187306}">
      <dgm:prSet/>
      <dgm:spPr/>
      <dgm:t>
        <a:bodyPr/>
        <a:lstStyle/>
        <a:p>
          <a:endParaRPr lang="en-US"/>
        </a:p>
      </dgm:t>
    </dgm:pt>
    <dgm:pt modelId="{DD19BFC9-E2B5-4D51-AC79-94D0AE209103}" type="sibTrans" cxnId="{1AF05FC1-49E3-4750-A379-4F87B8187306}">
      <dgm:prSet/>
      <dgm:spPr/>
      <dgm:t>
        <a:bodyPr/>
        <a:lstStyle/>
        <a:p>
          <a:endParaRPr lang="en-US"/>
        </a:p>
      </dgm:t>
    </dgm:pt>
    <dgm:pt modelId="{6048F1BC-5F68-4B47-B78C-44A691465AC6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Model T is invented by Henry Ford</a:t>
          </a:r>
          <a:endParaRPr lang="en-US" dirty="0"/>
        </a:p>
      </dgm:t>
    </dgm:pt>
    <dgm:pt modelId="{E3310A21-3469-4E40-A50D-5F4DDD4DFD92}" type="parTrans" cxnId="{4D37E948-1C8F-4722-8B71-86F41E18135C}">
      <dgm:prSet/>
      <dgm:spPr/>
      <dgm:t>
        <a:bodyPr/>
        <a:lstStyle/>
        <a:p>
          <a:endParaRPr lang="en-US"/>
        </a:p>
      </dgm:t>
    </dgm:pt>
    <dgm:pt modelId="{9EB7FB28-1D05-4C0E-9521-4D194BE149DA}" type="sibTrans" cxnId="{4D37E948-1C8F-4722-8B71-86F41E18135C}">
      <dgm:prSet/>
      <dgm:spPr/>
      <dgm:t>
        <a:bodyPr/>
        <a:lstStyle/>
        <a:p>
          <a:endParaRPr lang="en-US"/>
        </a:p>
      </dgm:t>
    </dgm:pt>
    <dgm:pt modelId="{82A72040-6491-4E9D-BFFF-2C10493B0E78}">
      <dgm:prSet/>
      <dgm:spPr>
        <a:solidFill>
          <a:srgbClr val="FF0000"/>
        </a:solidFill>
      </dgm:spPr>
      <dgm:t>
        <a:bodyPr/>
        <a:lstStyle/>
        <a:p>
          <a:r>
            <a:rPr lang="en-US" dirty="0" smtClean="0"/>
            <a:t>1909 $850</a:t>
          </a:r>
        </a:p>
        <a:p>
          <a:r>
            <a:rPr lang="en-US" dirty="0" smtClean="0"/>
            <a:t>Too Pricey for middle class</a:t>
          </a:r>
          <a:endParaRPr lang="en-US" dirty="0"/>
        </a:p>
      </dgm:t>
    </dgm:pt>
    <dgm:pt modelId="{5AEC5FC9-E763-40CA-ACBB-5F7AA016E330}" type="parTrans" cxnId="{339985AF-01F1-47C0-8C7B-4387A02FE50D}">
      <dgm:prSet/>
      <dgm:spPr/>
      <dgm:t>
        <a:bodyPr/>
        <a:lstStyle/>
        <a:p>
          <a:endParaRPr lang="en-US"/>
        </a:p>
      </dgm:t>
    </dgm:pt>
    <dgm:pt modelId="{1504A5DD-BDE0-403C-AE69-4CD038A035CC}" type="sibTrans" cxnId="{339985AF-01F1-47C0-8C7B-4387A02FE50D}">
      <dgm:prSet/>
      <dgm:spPr/>
      <dgm:t>
        <a:bodyPr/>
        <a:lstStyle/>
        <a:p>
          <a:endParaRPr lang="en-US"/>
        </a:p>
      </dgm:t>
    </dgm:pt>
    <dgm:pt modelId="{FE3F2447-3E35-4DF3-8D76-5DC78A1E70E0}" type="pres">
      <dgm:prSet presAssocID="{DD0C5FAF-0213-434B-A0CD-23C1F01B2F3F}" presName="CompostProcess" presStyleCnt="0">
        <dgm:presLayoutVars>
          <dgm:dir/>
          <dgm:resizeHandles val="exact"/>
        </dgm:presLayoutVars>
      </dgm:prSet>
      <dgm:spPr/>
    </dgm:pt>
    <dgm:pt modelId="{9C531A76-E933-4F20-B8DA-F1225DEE5136}" type="pres">
      <dgm:prSet presAssocID="{DD0C5FAF-0213-434B-A0CD-23C1F01B2F3F}" presName="arrow" presStyleLbl="bgShp" presStyleIdx="0" presStyleCnt="1" custScaleX="82354" custLinFactNeighborX="8824" custLinFactNeighborY="-580"/>
      <dgm:spPr>
        <a:solidFill>
          <a:schemeClr val="bg1"/>
        </a:solidFill>
      </dgm:spPr>
    </dgm:pt>
    <dgm:pt modelId="{85A58E98-8479-4B75-ACC2-971A55D784DA}" type="pres">
      <dgm:prSet presAssocID="{DD0C5FAF-0213-434B-A0CD-23C1F01B2F3F}" presName="linearProcess" presStyleCnt="0"/>
      <dgm:spPr/>
    </dgm:pt>
    <dgm:pt modelId="{034DED68-13BC-4417-8D01-E72C3476D57A}" type="pres">
      <dgm:prSet presAssocID="{6048F1BC-5F68-4B47-B78C-44A691465AC6}" presName="textNode" presStyleLbl="node1" presStyleIdx="0" presStyleCnt="3" custScaleX="66715" custScaleY="61186" custLinFactNeighborX="-6666" custLinFactNeighborY="-70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EF03D-06F2-446A-BE3C-2767DD48D9B5}" type="pres">
      <dgm:prSet presAssocID="{9EB7FB28-1D05-4C0E-9521-4D194BE149DA}" presName="sibTrans" presStyleCnt="0"/>
      <dgm:spPr/>
    </dgm:pt>
    <dgm:pt modelId="{7430870D-5F93-42D7-AA02-E4C95B538AEC}" type="pres">
      <dgm:prSet presAssocID="{82A72040-6491-4E9D-BFFF-2C10493B0E78}" presName="textNode" presStyleLbl="node1" presStyleIdx="1" presStyleCnt="3" custScaleX="71788" custScaleY="67763" custLinFactNeighborX="-87272" custLinFactNeighborY="-70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928C3-A2EC-40AB-A4D6-A359238EF15A}" type="pres">
      <dgm:prSet presAssocID="{1504A5DD-BDE0-403C-AE69-4CD038A035CC}" presName="sibTrans" presStyleCnt="0"/>
      <dgm:spPr/>
    </dgm:pt>
    <dgm:pt modelId="{AFF8407F-5C21-4F42-AAEC-22E1EBFAB2A5}" type="pres">
      <dgm:prSet presAssocID="{138B8E81-A53A-4D90-963D-F00FE820F2EF}" presName="textNode" presStyleLbl="node1" presStyleIdx="2" presStyleCnt="3" custScaleX="86649" custScaleY="80658" custLinFactX="-3398" custLinFactNeighborX="-100000" custLinFactNeighborY="-700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0E7E64-E606-41F5-A354-F6501E3B779C}" type="presOf" srcId="{DD0C5FAF-0213-434B-A0CD-23C1F01B2F3F}" destId="{FE3F2447-3E35-4DF3-8D76-5DC78A1E70E0}" srcOrd="0" destOrd="0" presId="urn:microsoft.com/office/officeart/2005/8/layout/hProcess9"/>
    <dgm:cxn modelId="{C1B38B87-9DE6-4172-941E-6834284F7150}" type="presOf" srcId="{138B8E81-A53A-4D90-963D-F00FE820F2EF}" destId="{AFF8407F-5C21-4F42-AAEC-22E1EBFAB2A5}" srcOrd="0" destOrd="0" presId="urn:microsoft.com/office/officeart/2005/8/layout/hProcess9"/>
    <dgm:cxn modelId="{4D37E948-1C8F-4722-8B71-86F41E18135C}" srcId="{DD0C5FAF-0213-434B-A0CD-23C1F01B2F3F}" destId="{6048F1BC-5F68-4B47-B78C-44A691465AC6}" srcOrd="0" destOrd="0" parTransId="{E3310A21-3469-4E40-A50D-5F4DDD4DFD92}" sibTransId="{9EB7FB28-1D05-4C0E-9521-4D194BE149DA}"/>
    <dgm:cxn modelId="{4FCB390E-D6EF-4266-B801-E8910C499235}" type="presOf" srcId="{82A72040-6491-4E9D-BFFF-2C10493B0E78}" destId="{7430870D-5F93-42D7-AA02-E4C95B538AEC}" srcOrd="0" destOrd="0" presId="urn:microsoft.com/office/officeart/2005/8/layout/hProcess9"/>
    <dgm:cxn modelId="{53402D11-0844-4C6D-AABF-71707A60AF38}" type="presOf" srcId="{6048F1BC-5F68-4B47-B78C-44A691465AC6}" destId="{034DED68-13BC-4417-8D01-E72C3476D57A}" srcOrd="0" destOrd="0" presId="urn:microsoft.com/office/officeart/2005/8/layout/hProcess9"/>
    <dgm:cxn modelId="{1AF05FC1-49E3-4750-A379-4F87B8187306}" srcId="{DD0C5FAF-0213-434B-A0CD-23C1F01B2F3F}" destId="{138B8E81-A53A-4D90-963D-F00FE820F2EF}" srcOrd="2" destOrd="0" parTransId="{09D044C8-ED9F-428C-90F5-79598C954E3A}" sibTransId="{DD19BFC9-E2B5-4D51-AC79-94D0AE209103}"/>
    <dgm:cxn modelId="{339985AF-01F1-47C0-8C7B-4387A02FE50D}" srcId="{DD0C5FAF-0213-434B-A0CD-23C1F01B2F3F}" destId="{82A72040-6491-4E9D-BFFF-2C10493B0E78}" srcOrd="1" destOrd="0" parTransId="{5AEC5FC9-E763-40CA-ACBB-5F7AA016E330}" sibTransId="{1504A5DD-BDE0-403C-AE69-4CD038A035CC}"/>
    <dgm:cxn modelId="{4154A417-5A22-420C-BD5C-7DE2B493A71E}" type="presParOf" srcId="{FE3F2447-3E35-4DF3-8D76-5DC78A1E70E0}" destId="{9C531A76-E933-4F20-B8DA-F1225DEE5136}" srcOrd="0" destOrd="0" presId="urn:microsoft.com/office/officeart/2005/8/layout/hProcess9"/>
    <dgm:cxn modelId="{03769F0C-85CF-4712-A6EA-AFAA50B7A2B3}" type="presParOf" srcId="{FE3F2447-3E35-4DF3-8D76-5DC78A1E70E0}" destId="{85A58E98-8479-4B75-ACC2-971A55D784DA}" srcOrd="1" destOrd="0" presId="urn:microsoft.com/office/officeart/2005/8/layout/hProcess9"/>
    <dgm:cxn modelId="{530BD01D-0B76-4681-8892-462E4C635979}" type="presParOf" srcId="{85A58E98-8479-4B75-ACC2-971A55D784DA}" destId="{034DED68-13BC-4417-8D01-E72C3476D57A}" srcOrd="0" destOrd="0" presId="urn:microsoft.com/office/officeart/2005/8/layout/hProcess9"/>
    <dgm:cxn modelId="{E8B2DC3A-DAED-4C8D-9560-83E6CD1C5043}" type="presParOf" srcId="{85A58E98-8479-4B75-ACC2-971A55D784DA}" destId="{999EF03D-06F2-446A-BE3C-2767DD48D9B5}" srcOrd="1" destOrd="0" presId="urn:microsoft.com/office/officeart/2005/8/layout/hProcess9"/>
    <dgm:cxn modelId="{6202FFBA-39EA-4EE8-BFE9-4D9E9D7B1DB8}" type="presParOf" srcId="{85A58E98-8479-4B75-ACC2-971A55D784DA}" destId="{7430870D-5F93-42D7-AA02-E4C95B538AEC}" srcOrd="2" destOrd="0" presId="urn:microsoft.com/office/officeart/2005/8/layout/hProcess9"/>
    <dgm:cxn modelId="{6C58704A-0945-4CDD-AC8F-630B0F7DB25A}" type="presParOf" srcId="{85A58E98-8479-4B75-ACC2-971A55D784DA}" destId="{1F7928C3-A2EC-40AB-A4D6-A359238EF15A}" srcOrd="3" destOrd="0" presId="urn:microsoft.com/office/officeart/2005/8/layout/hProcess9"/>
    <dgm:cxn modelId="{6DA9EBDE-B96B-4CF7-814C-A2B6CCBE40BC}" type="presParOf" srcId="{85A58E98-8479-4B75-ACC2-971A55D784DA}" destId="{AFF8407F-5C21-4F42-AAEC-22E1EBFAB2A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531A76-E933-4F20-B8DA-F1225DEE5136}">
      <dsp:nvSpPr>
        <dsp:cNvPr id="0" name=""/>
        <dsp:cNvSpPr/>
      </dsp:nvSpPr>
      <dsp:spPr>
        <a:xfrm>
          <a:off x="2057395" y="0"/>
          <a:ext cx="6400882" cy="5909310"/>
        </a:xfrm>
        <a:prstGeom prst="rightArrow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4DED68-13BC-4417-8D01-E72C3476D57A}">
      <dsp:nvSpPr>
        <dsp:cNvPr id="0" name=""/>
        <dsp:cNvSpPr/>
      </dsp:nvSpPr>
      <dsp:spPr>
        <a:xfrm>
          <a:off x="601107" y="576843"/>
          <a:ext cx="2230465" cy="1446268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Model T is invented by Henry Ford</a:t>
          </a:r>
          <a:endParaRPr lang="en-US" sz="2000" kern="1200" dirty="0"/>
        </a:p>
      </dsp:txBody>
      <dsp:txXfrm>
        <a:off x="601107" y="576843"/>
        <a:ext cx="2230465" cy="1446268"/>
      </dsp:txXfrm>
    </dsp:sp>
    <dsp:sp modelId="{7430870D-5F93-42D7-AA02-E4C95B538AEC}">
      <dsp:nvSpPr>
        <dsp:cNvPr id="0" name=""/>
        <dsp:cNvSpPr/>
      </dsp:nvSpPr>
      <dsp:spPr>
        <a:xfrm>
          <a:off x="2869240" y="499112"/>
          <a:ext cx="2400070" cy="160173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1909 $850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Too Pricey for middle class</a:t>
          </a:r>
          <a:endParaRPr lang="en-US" sz="2000" kern="1200" dirty="0"/>
        </a:p>
      </dsp:txBody>
      <dsp:txXfrm>
        <a:off x="2869240" y="499112"/>
        <a:ext cx="2400070" cy="1601730"/>
      </dsp:txXfrm>
    </dsp:sp>
    <dsp:sp modelId="{AFF8407F-5C21-4F42-AAEC-22E1EBFAB2A5}">
      <dsp:nvSpPr>
        <dsp:cNvPr id="0" name=""/>
        <dsp:cNvSpPr/>
      </dsp:nvSpPr>
      <dsp:spPr>
        <a:xfrm>
          <a:off x="5325206" y="346711"/>
          <a:ext cx="2896914" cy="1906532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He creates the assembly line which helps make model T more affordable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1920s ($290)</a:t>
          </a:r>
          <a:endParaRPr lang="en-US" sz="2000" kern="1200" dirty="0"/>
        </a:p>
      </dsp:txBody>
      <dsp:txXfrm>
        <a:off x="5325206" y="346711"/>
        <a:ext cx="2896914" cy="1906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988-1132-4A2E-96B9-E200A1DE1A31}" type="datetimeFigureOut">
              <a:rPr lang="en-US" smtClean="0"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73A1-CBA9-4E60-A864-879DD02C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988-1132-4A2E-96B9-E200A1DE1A31}" type="datetimeFigureOut">
              <a:rPr lang="en-US" smtClean="0"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73A1-CBA9-4E60-A864-879DD02C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988-1132-4A2E-96B9-E200A1DE1A31}" type="datetimeFigureOut">
              <a:rPr lang="en-US" smtClean="0"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73A1-CBA9-4E60-A864-879DD02C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988-1132-4A2E-96B9-E200A1DE1A31}" type="datetimeFigureOut">
              <a:rPr lang="en-US" smtClean="0"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73A1-CBA9-4E60-A864-879DD02C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988-1132-4A2E-96B9-E200A1DE1A31}" type="datetimeFigureOut">
              <a:rPr lang="en-US" smtClean="0"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73A1-CBA9-4E60-A864-879DD02C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988-1132-4A2E-96B9-E200A1DE1A31}" type="datetimeFigureOut">
              <a:rPr lang="en-US" smtClean="0"/>
              <a:t>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73A1-CBA9-4E60-A864-879DD02C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988-1132-4A2E-96B9-E200A1DE1A31}" type="datetimeFigureOut">
              <a:rPr lang="en-US" smtClean="0"/>
              <a:t>1/13/2010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73A1-CBA9-4E60-A864-879DD02C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988-1132-4A2E-96B9-E200A1DE1A31}" type="datetimeFigureOut">
              <a:rPr lang="en-US" smtClean="0"/>
              <a:t>1/13/2010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73A1-CBA9-4E60-A864-879DD02C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988-1132-4A2E-96B9-E200A1DE1A31}" type="datetimeFigureOut">
              <a:rPr lang="en-US" smtClean="0"/>
              <a:t>1/13/2010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73A1-CBA9-4E60-A864-879DD02C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988-1132-4A2E-96B9-E200A1DE1A31}" type="datetimeFigureOut">
              <a:rPr lang="en-US" smtClean="0"/>
              <a:t>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73A1-CBA9-4E60-A864-879DD02C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D4988-1132-4A2E-96B9-E200A1DE1A31}" type="datetimeFigureOut">
              <a:rPr lang="en-US" smtClean="0"/>
              <a:t>1/13/2010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173A1-CBA9-4E60-A864-879DD02C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D4988-1132-4A2E-96B9-E200A1DE1A31}" type="datetimeFigureOut">
              <a:rPr lang="en-US" smtClean="0"/>
              <a:t>1/13/2010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173A1-CBA9-4E60-A864-879DD02C68D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0" y="34290"/>
          <a:ext cx="9144000" cy="5909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own Arrow 5"/>
          <p:cNvSpPr/>
          <p:nvPr/>
        </p:nvSpPr>
        <p:spPr>
          <a:xfrm>
            <a:off x="6844307" y="2485983"/>
            <a:ext cx="412969" cy="50653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400800" y="3048000"/>
            <a:ext cx="2209800" cy="167640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People still need payment options</a:t>
            </a:r>
            <a:endParaRPr lang="en-US" sz="2400" dirty="0"/>
          </a:p>
        </p:txBody>
      </p:sp>
      <p:sp>
        <p:nvSpPr>
          <p:cNvPr id="8" name="Left Arrow 7"/>
          <p:cNvSpPr/>
          <p:nvPr/>
        </p:nvSpPr>
        <p:spPr>
          <a:xfrm>
            <a:off x="5715000" y="3352800"/>
            <a:ext cx="609600" cy="484632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038600" y="3048000"/>
            <a:ext cx="1600200" cy="16002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Installment Plans are created</a:t>
            </a:r>
            <a:endParaRPr lang="en-US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4571603" y="2895203"/>
            <a:ext cx="304800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33800" y="2133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Sales went from 8mil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to 26 mil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Left Arrow 17"/>
          <p:cNvSpPr/>
          <p:nvPr/>
        </p:nvSpPr>
        <p:spPr>
          <a:xfrm rot="19281436">
            <a:off x="3505200" y="3429000"/>
            <a:ext cx="457200" cy="381000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1143000" y="3733800"/>
            <a:ext cx="2209800" cy="1524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Marketing Departments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38200" y="5867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Advertising 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rot="10800000">
            <a:off x="3657600" y="2971800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124200" y="2895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667000" y="2590800"/>
            <a:ext cx="13760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Kitchen App.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Furniture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Radios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762000" y="5715000"/>
            <a:ext cx="1981200" cy="914400"/>
          </a:xfrm>
          <a:prstGeom prst="ellipse">
            <a:avLst/>
          </a:prstGeom>
          <a:solidFill>
            <a:srgbClr val="DE2E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6" name="Left Arrow 35"/>
          <p:cNvSpPr/>
          <p:nvPr/>
        </p:nvSpPr>
        <p:spPr>
          <a:xfrm rot="18888184">
            <a:off x="1846243" y="5320341"/>
            <a:ext cx="346115" cy="408018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Arrow 36"/>
          <p:cNvSpPr/>
          <p:nvPr/>
        </p:nvSpPr>
        <p:spPr>
          <a:xfrm rot="3057596">
            <a:off x="1020165" y="3439934"/>
            <a:ext cx="468276" cy="24385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28600" y="2667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Planned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Obsolescence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 rot="19974435">
            <a:off x="2863724" y="5802389"/>
            <a:ext cx="457200" cy="3048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 rot="20414245">
            <a:off x="-85932" y="4567110"/>
            <a:ext cx="15162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M</a:t>
            </a:r>
            <a:r>
              <a:rPr lang="en-US" sz="1600" dirty="0" smtClean="0">
                <a:solidFill>
                  <a:srgbClr val="FF0000"/>
                </a:solidFill>
              </a:rPr>
              <a:t>oney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Spent went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From 500 Mil to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3 </a:t>
            </a:r>
            <a:r>
              <a:rPr lang="en-US" sz="1600" dirty="0" err="1" smtClean="0">
                <a:solidFill>
                  <a:srgbClr val="FF0000"/>
                </a:solidFill>
              </a:rPr>
              <a:t>Bil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29000" y="50292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Magazines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Newspapers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Radio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Billboards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9" name="Left Arrow 48"/>
          <p:cNvSpPr/>
          <p:nvPr/>
        </p:nvSpPr>
        <p:spPr>
          <a:xfrm rot="10800000" flipV="1">
            <a:off x="4495800" y="5943600"/>
            <a:ext cx="978408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5562600" y="5562600"/>
            <a:ext cx="10668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Auto-</a:t>
            </a:r>
          </a:p>
          <a:p>
            <a:pPr algn="ctr"/>
            <a:r>
              <a:rPr lang="en-US" dirty="0" smtClean="0"/>
              <a:t>Touring</a:t>
            </a:r>
            <a:endParaRPr lang="en-US" dirty="0"/>
          </a:p>
        </p:txBody>
      </p:sp>
      <p:sp>
        <p:nvSpPr>
          <p:cNvPr id="51" name="Left Arrow 50"/>
          <p:cNvSpPr/>
          <p:nvPr/>
        </p:nvSpPr>
        <p:spPr>
          <a:xfrm rot="8952750">
            <a:off x="6756852" y="5729298"/>
            <a:ext cx="442273" cy="32202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162800" y="5257800"/>
            <a:ext cx="17797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Family Vacations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Suburb Living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Teenage Culture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3" name="Left Arrow 52"/>
          <p:cNvSpPr/>
          <p:nvPr/>
        </p:nvSpPr>
        <p:spPr>
          <a:xfrm rot="3049950">
            <a:off x="981110" y="5661066"/>
            <a:ext cx="292908" cy="818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81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raypec</dc:creator>
  <cp:lastModifiedBy>raypec</cp:lastModifiedBy>
  <cp:revision>7</cp:revision>
  <dcterms:created xsi:type="dcterms:W3CDTF">2010-01-13T13:10:58Z</dcterms:created>
  <dcterms:modified xsi:type="dcterms:W3CDTF">2010-01-13T14:12:37Z</dcterms:modified>
</cp:coreProperties>
</file>